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695" r:id="rId2"/>
    <p:sldMasterId id="2147486715" r:id="rId3"/>
  </p:sldMasterIdLst>
  <p:notesMasterIdLst>
    <p:notesMasterId r:id="rId60"/>
  </p:notesMasterIdLst>
  <p:handoutMasterIdLst>
    <p:handoutMasterId r:id="rId61"/>
  </p:handoutMasterIdLst>
  <p:sldIdLst>
    <p:sldId id="2142534349" r:id="rId4"/>
    <p:sldId id="2142534350" r:id="rId5"/>
    <p:sldId id="2142534315" r:id="rId6"/>
    <p:sldId id="2142534355" r:id="rId7"/>
    <p:sldId id="2142534333" r:id="rId8"/>
    <p:sldId id="2142534356" r:id="rId9"/>
    <p:sldId id="2142534359" r:id="rId10"/>
    <p:sldId id="2142534334" r:id="rId11"/>
    <p:sldId id="2142534341" r:id="rId12"/>
    <p:sldId id="2142534301" r:id="rId13"/>
    <p:sldId id="2142534302" r:id="rId14"/>
    <p:sldId id="2142534337" r:id="rId15"/>
    <p:sldId id="2142534338" r:id="rId16"/>
    <p:sldId id="2142534340" r:id="rId17"/>
    <p:sldId id="2142534339" r:id="rId18"/>
    <p:sldId id="2142534342" r:id="rId19"/>
    <p:sldId id="2142534344" r:id="rId20"/>
    <p:sldId id="2142534345" r:id="rId21"/>
    <p:sldId id="2142534360" r:id="rId22"/>
    <p:sldId id="2142534361" r:id="rId23"/>
    <p:sldId id="2142534362" r:id="rId24"/>
    <p:sldId id="2142534304" r:id="rId25"/>
    <p:sldId id="2142534335" r:id="rId26"/>
    <p:sldId id="2142534336" r:id="rId27"/>
    <p:sldId id="2142534306" r:id="rId28"/>
    <p:sldId id="2142534363" r:id="rId29"/>
    <p:sldId id="2142534313" r:id="rId30"/>
    <p:sldId id="2142534312" r:id="rId31"/>
    <p:sldId id="2142534311" r:id="rId32"/>
    <p:sldId id="2142534319" r:id="rId33"/>
    <p:sldId id="2142534310" r:id="rId34"/>
    <p:sldId id="2142534320" r:id="rId35"/>
    <p:sldId id="2142534321" r:id="rId36"/>
    <p:sldId id="2142534309" r:id="rId37"/>
    <p:sldId id="2142534322" r:id="rId38"/>
    <p:sldId id="2142534323" r:id="rId39"/>
    <p:sldId id="2142534324" r:id="rId40"/>
    <p:sldId id="2142534325" r:id="rId41"/>
    <p:sldId id="2142534326" r:id="rId42"/>
    <p:sldId id="2142534327" r:id="rId43"/>
    <p:sldId id="2142534328" r:id="rId44"/>
    <p:sldId id="2142534329" r:id="rId45"/>
    <p:sldId id="2142534330" r:id="rId46"/>
    <p:sldId id="2142534308" r:id="rId47"/>
    <p:sldId id="2142534318" r:id="rId48"/>
    <p:sldId id="2142534307" r:id="rId49"/>
    <p:sldId id="2142534371" r:id="rId50"/>
    <p:sldId id="2142534372" r:id="rId51"/>
    <p:sldId id="2142534373" r:id="rId52"/>
    <p:sldId id="2142534374" r:id="rId53"/>
    <p:sldId id="2142534370" r:id="rId54"/>
    <p:sldId id="2142534367" r:id="rId55"/>
    <p:sldId id="2142534352" r:id="rId56"/>
    <p:sldId id="2142534353" r:id="rId57"/>
    <p:sldId id="2142534354" r:id="rId58"/>
    <p:sldId id="2142534351" r:id="rId59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6259" autoAdjust="0"/>
  </p:normalViewPr>
  <p:slideViewPr>
    <p:cSldViewPr snapToGrid="0">
      <p:cViewPr varScale="1">
        <p:scale>
          <a:sx n="103" d="100"/>
          <a:sy n="103" d="100"/>
        </p:scale>
        <p:origin x="174" y="102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Suitable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Suitable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2185-EE12-4DA1-882C-B515C23B25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5C22D1-A9D3-948F-32F8-6DC852126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0BA43D-0E52-1935-1DCB-E424DD430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9DDAFE0-8F15-5E46-5CAE-A71684960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6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59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2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28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05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79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9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716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08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45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88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18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33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0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87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93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2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57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23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31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71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08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939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468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587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29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73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1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9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6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4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94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96" r:id="rId1"/>
    <p:sldLayoutId id="2147486697" r:id="rId2"/>
    <p:sldLayoutId id="2147486698" r:id="rId3"/>
    <p:sldLayoutId id="2147486699" r:id="rId4"/>
    <p:sldLayoutId id="2147486700" r:id="rId5"/>
    <p:sldLayoutId id="2147486701" r:id="rId6"/>
    <p:sldLayoutId id="2147486702" r:id="rId7"/>
    <p:sldLayoutId id="2147486703" r:id="rId8"/>
    <p:sldLayoutId id="2147486704" r:id="rId9"/>
    <p:sldLayoutId id="2147486705" r:id="rId10"/>
    <p:sldLayoutId id="2147486706" r:id="rId11"/>
    <p:sldLayoutId id="2147486707" r:id="rId12"/>
    <p:sldLayoutId id="2147486708" r:id="rId13"/>
    <p:sldLayoutId id="2147486709" r:id="rId14"/>
    <p:sldLayoutId id="2147486710" r:id="rId15"/>
    <p:sldLayoutId id="2147486711" r:id="rId16"/>
    <p:sldLayoutId id="2147486712" r:id="rId17"/>
    <p:sldLayoutId id="2147486713" r:id="rId18"/>
    <p:sldLayoutId id="214748671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6" r:id="rId1"/>
    <p:sldLayoutId id="2147486717" r:id="rId2"/>
    <p:sldLayoutId id="2147486718" r:id="rId3"/>
    <p:sldLayoutId id="2147486719" r:id="rId4"/>
    <p:sldLayoutId id="2147486720" r:id="rId5"/>
    <p:sldLayoutId id="2147486721" r:id="rId6"/>
    <p:sldLayoutId id="2147486722" r:id="rId7"/>
    <p:sldLayoutId id="2147486723" r:id="rId8"/>
    <p:sldLayoutId id="2147486724" r:id="rId9"/>
    <p:sldLayoutId id="2147486725" r:id="rId10"/>
    <p:sldLayoutId id="2147486726" r:id="rId11"/>
    <p:sldLayoutId id="2147486727" r:id="rId12"/>
    <p:sldLayoutId id="2147486728" r:id="rId13"/>
    <p:sldLayoutId id="2147486729" r:id="rId14"/>
    <p:sldLayoutId id="2147486730" r:id="rId15"/>
    <p:sldLayoutId id="2147486731" r:id="rId16"/>
    <p:sldLayoutId id="2147486732" r:id="rId17"/>
    <p:sldLayoutId id="2147486733" r:id="rId18"/>
    <p:sldLayoutId id="2147486734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jula.ganepola@ibm.com" TargetMode="External"/><Relationship Id="rId2" Type="http://schemas.openxmlformats.org/officeDocument/2006/relationships/hyperlink" Target="mailto:jonathan.zak@ibm.com" TargetMode="Externa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ibm.com/docs/en/i/7.4?topic=jobs-tuning-prestart-job-entrie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BMSystems" TargetMode="External"/><Relationship Id="rId13" Type="http://schemas.openxmlformats.org/officeDocument/2006/relationships/hyperlink" Target="https://twitter.com/ITJungleNews" TargetMode="External"/><Relationship Id="rId3" Type="http://schemas.openxmlformats.org/officeDocument/2006/relationships/hyperlink" Target="https://www.ibm.com/it-infrastructure/us-en/resources/power/i-strategy-roadmap/" TargetMode="External"/><Relationship Id="rId7" Type="http://schemas.openxmlformats.org/officeDocument/2006/relationships/hyperlink" Target="https://www.fortra.com/resources/guides/ibm-i-marketplace-survey-results" TargetMode="External"/><Relationship Id="rId12" Type="http://schemas.openxmlformats.org/officeDocument/2006/relationships/hyperlink" Target="https://twitter.com/IBMimag" TargetMode="External"/><Relationship Id="rId2" Type="http://schemas.openxmlformats.org/officeDocument/2006/relationships/hyperlink" Target="https://www.ibm.com/it-infrastructure/power/os/ibm-i" TargetMode="Externa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-01.ibm.com/support/docview.wss?uid=nas8N1022087" TargetMode="External"/><Relationship Id="rId11" Type="http://schemas.openxmlformats.org/officeDocument/2006/relationships/hyperlink" Target="https://twitter.com/IBMSystemsISVs" TargetMode="External"/><Relationship Id="rId5" Type="http://schemas.openxmlformats.org/officeDocument/2006/relationships/hyperlink" Target="https://www.ibm.com/support/lifecycle/" TargetMode="External"/><Relationship Id="rId15" Type="http://schemas.openxmlformats.org/officeDocument/2006/relationships/hyperlink" Target="https://twitter.com/SiDforIBMi" TargetMode="External"/><Relationship Id="rId10" Type="http://schemas.openxmlformats.org/officeDocument/2006/relationships/hyperlink" Target="https://twitter.com/IBMChampions" TargetMode="External"/><Relationship Id="rId4" Type="http://schemas.openxmlformats.org/officeDocument/2006/relationships/hyperlink" Target="https://www.ibm.com/it-infrastructure/us-en/resources/power/ibm-i-customer-stories/" TargetMode="External"/><Relationship Id="rId9" Type="http://schemas.openxmlformats.org/officeDocument/2006/relationships/hyperlink" Target="https://twitter.com/COMMONug" TargetMode="External"/><Relationship Id="rId14" Type="http://schemas.openxmlformats.org/officeDocument/2006/relationships/hyperlink" Target="https://twitter.com/SAPonIBMi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Forget ODBC!</a:t>
            </a:r>
            <a:br>
              <a:rPr lang="en-US" sz="5300" dirty="0"/>
            </a:br>
            <a:r>
              <a:rPr lang="en-US" sz="5300" dirty="0"/>
              <a:t>Here’s a New Db2 Connector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1FDEAF7-9AEA-FD8B-0EF2-068D5DDA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041" y="4455619"/>
            <a:ext cx="6590409" cy="1643429"/>
          </a:xfrm>
        </p:spPr>
        <p:txBody>
          <a:bodyPr>
            <a:no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Jonathan Zak,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2"/>
              </a:rPr>
              <a:t>jonathan.zak@ibm.com</a:t>
            </a:r>
            <a:endParaRPr kumimoji="0" lang="en-US" sz="13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Sanjula Ganepola, IBM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Software Developer</a:t>
            </a:r>
          </a:p>
          <a:p>
            <a:pPr marL="0" marR="0" lvl="0" indent="0" algn="l" defTabSz="6095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  <a:hlinkClick r:id="rId3"/>
              </a:rPr>
              <a:t>sanjula.ganepola@ibm.com</a:t>
            </a: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23AA-9050-AC15-58A5-034DAE62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DD191-D70E-3F30-568E-AD291F498D94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Configure JDBC Prestart jobs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74756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the right number of prestart jobs</a:t>
            </a:r>
          </a:p>
          <a:p>
            <a:pPr marL="511810" lvl="1" indent="0">
              <a:buNone/>
            </a:pPr>
            <a:r>
              <a:rPr lang="en-US" dirty="0">
                <a:latin typeface="+mj-lt"/>
              </a:rPr>
              <a:t>– ODBC/JDBC prestart jobs are QZDASO(S)INIT in QUSRWRK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Check out your current configuration: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DSPSBSD SBSD(QUSRWRK)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Choose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10</a:t>
            </a:r>
            <a:r>
              <a:rPr lang="en-US" dirty="0">
                <a:latin typeface="+mj-lt"/>
              </a:rPr>
              <a:t>, Prestart job entries</a:t>
            </a:r>
          </a:p>
          <a:p>
            <a:pPr marL="397510" lvl="1" indent="0">
              <a:buNone/>
            </a:pPr>
            <a:r>
              <a:rPr lang="en-US" dirty="0">
                <a:latin typeface="+mj-lt"/>
              </a:rPr>
              <a:t>– Type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next to QZDASOINIT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D9D7C-401F-7436-825E-A93816A2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13" y="2892489"/>
            <a:ext cx="9001373" cy="36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Node.js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58353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Low defaults</a:t>
            </a:r>
          </a:p>
          <a:p>
            <a:pPr indent="-285750"/>
            <a:r>
              <a:rPr lang="en-US" dirty="0">
                <a:latin typeface="+mj-lt"/>
              </a:rPr>
              <a:t>Initial jobs = 1, threshold = 1, additional jobs = 2</a:t>
            </a:r>
          </a:p>
          <a:p>
            <a:pPr indent="-285750"/>
            <a:endParaRPr lang="en-US" dirty="0"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Change as needed: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CHGPJE SBSD(QSYS/QUSRWRK) PGM(QSYS/QZDASOINIT)</a:t>
            </a: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STRJOBS(*YES) INLJOBS(xx) THRESHOLD(xx)</a:t>
            </a:r>
          </a:p>
          <a:p>
            <a:pPr indent="57150">
              <a:buNone/>
            </a:pPr>
            <a:r>
              <a:rPr lang="en-US" b="1" dirty="0">
                <a:solidFill>
                  <a:srgbClr val="1670FF"/>
                </a:solidFill>
                <a:latin typeface="+mj-lt"/>
              </a:rPr>
              <a:t>ADLJOBS(xx)</a:t>
            </a:r>
            <a:br>
              <a:rPr lang="en-US" b="1" dirty="0">
                <a:solidFill>
                  <a:srgbClr val="1670FF"/>
                </a:solidFill>
                <a:latin typeface="+mj-lt"/>
              </a:rPr>
            </a:br>
            <a:endParaRPr lang="en-US" dirty="0">
              <a:solidFill>
                <a:srgbClr val="1670FF"/>
              </a:solidFill>
              <a:latin typeface="+mj-lt"/>
            </a:endParaRPr>
          </a:p>
          <a:p>
            <a:pPr indent="-285750"/>
            <a:r>
              <a:rPr lang="en-US" dirty="0">
                <a:latin typeface="+mj-lt"/>
              </a:rPr>
              <a:t> How to determine </a:t>
            </a:r>
            <a:r>
              <a:rPr lang="en-US" b="1" dirty="0">
                <a:latin typeface="+mj-lt"/>
              </a:rPr>
              <a:t>optimal values</a:t>
            </a:r>
            <a:r>
              <a:rPr lang="en-US" dirty="0">
                <a:latin typeface="+mj-lt"/>
              </a:rPr>
              <a:t>?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DSPACTPJ</a:t>
            </a:r>
            <a:r>
              <a:rPr lang="en-US" dirty="0">
                <a:latin typeface="+mj-lt"/>
              </a:rPr>
              <a:t> (coming up)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2CC2C-000D-2A92-6B0C-D53E9E51823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Default ODBC/JDBC prestart job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6E105-6AD7-DC96-6C04-4B1E3A70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37" y="3375273"/>
            <a:ext cx="7715126" cy="31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8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46" y="946511"/>
            <a:ext cx="10972800" cy="5233840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/>
            <a:r>
              <a:rPr lang="en-US" dirty="0">
                <a:solidFill>
                  <a:srgbClr val="1670FF"/>
                </a:solidFill>
                <a:latin typeface="+mj-lt"/>
              </a:rPr>
              <a:t>DSPACTPJ SBS(QUSRWRK) PGM(QZDASOINIT)</a:t>
            </a:r>
          </a:p>
          <a:p>
            <a:pPr marL="285750" indent="-285750"/>
            <a:endParaRPr lang="en-US" dirty="0">
              <a:latin typeface="+mj-lt"/>
            </a:endParaRPr>
          </a:p>
          <a:p>
            <a:pPr marL="285750" indent="-285750"/>
            <a:r>
              <a:rPr lang="en-US" dirty="0">
                <a:latin typeface="+mj-lt"/>
              </a:rPr>
              <a:t>More details: </a:t>
            </a:r>
            <a:r>
              <a:rPr lang="en-US" dirty="0">
                <a:latin typeface="+mj-lt"/>
                <a:hlinkClick r:id="rId2"/>
              </a:rPr>
              <a:t>https://www.ibm.com/docs/en/i/7.4?topic=jobs-tuning-prestart-job-entries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62997-F313-0747-4C9B-D604A6A75056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many jobs are needed?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91DD-7E46-3663-EC85-4B085B5D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62" y="2089471"/>
            <a:ext cx="6674275" cy="236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20067-C5E3-08BA-C277-9F7931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64" y="4707216"/>
            <a:ext cx="6674274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508C0E6-EF8E-7A38-A0DC-97B4F368FE2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Installation made easy!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0CB04-0B7D-2FA0-C989-AFC0285C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424" y="780628"/>
            <a:ext cx="6413151" cy="57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6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How to get started with Mapepire?</a:t>
            </a:r>
            <a:endParaRPr lang="en-US" kern="1200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834999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Install the mapepire client with </a:t>
            </a:r>
            <a:r>
              <a:rPr lang="en-US" b="0" i="0" kern="1200" baseline="0" dirty="0" err="1">
                <a:latin typeface="Calibri"/>
                <a:ea typeface="Calibri"/>
                <a:cs typeface="Calibri"/>
              </a:rPr>
              <a:t>npm</a:t>
            </a:r>
            <a:r>
              <a:rPr lang="en-US" b="0" i="0" kern="1200" baseline="0" dirty="0">
                <a:latin typeface="Calibri"/>
                <a:ea typeface="Calibri"/>
                <a:cs typeface="Calibri"/>
              </a:rPr>
              <a:t> install @ibm/mapepire-js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Calibri"/>
                <a:ea typeface="Calibri"/>
                <a:cs typeface="Calibri"/>
              </a:rPr>
              <a:t>a</a:t>
            </a:r>
            <a:r>
              <a:rPr lang="en-US" dirty="0">
                <a:latin typeface="Calibri"/>
                <a:ea typeface="Calibri"/>
                <a:cs typeface="Calibri"/>
              </a:rPr>
              <a:t> .env file specifying HOST, USER, PASSWORD and PORT (this is the Mapepire server port)</a:t>
            </a:r>
            <a:endParaRPr lang="en-US" b="0" i="0" kern="1200" baseline="0" dirty="0">
              <a:latin typeface="Calibri"/>
              <a:ea typeface="Calibri"/>
              <a:cs typeface="Calibri"/>
            </a:endParaRP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b="0" i="0" kern="1200" baseline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FF2B3-A576-F6C0-11F6-BE396CF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43" y="843364"/>
            <a:ext cx="617220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EA571-8C06-CD12-BF2B-45CEFE75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84" y="3548349"/>
            <a:ext cx="5617685" cy="31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798365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4000" dirty="0"/>
              <a:t>Launch the Mapepire server</a:t>
            </a: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1018309"/>
            <a:ext cx="828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the Mapepire server component `yum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Service Commander `</a:t>
            </a:r>
            <a:r>
              <a:rPr lang="en-CA" b="0" i="0" dirty="0">
                <a:solidFill>
                  <a:srgbClr val="353841"/>
                </a:solidFill>
                <a:effectLst/>
                <a:latin typeface="ui-monospace"/>
              </a:rPr>
              <a:t>yum install service-commander</a:t>
            </a:r>
            <a:r>
              <a:rPr lang="en-US" b="0" i="0" dirty="0">
                <a:solidFill>
                  <a:srgbClr val="353841"/>
                </a:solidFill>
                <a:effectLst/>
                <a:latin typeface="ui-monospace"/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841"/>
                </a:solidFill>
                <a:latin typeface="ui-monospace"/>
              </a:rPr>
              <a:t>Launch mapepire `</a:t>
            </a:r>
            <a:r>
              <a:rPr lang="en-US" dirty="0" err="1">
                <a:solidFill>
                  <a:srgbClr val="353841"/>
                </a:solidFill>
                <a:latin typeface="ui-monospace"/>
              </a:rPr>
              <a:t>sc</a:t>
            </a:r>
            <a:r>
              <a:rPr lang="en-US" dirty="0">
                <a:solidFill>
                  <a:srgbClr val="353841"/>
                </a:solidFill>
                <a:latin typeface="ui-monospace"/>
              </a:rPr>
              <a:t> start mapepire`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1F7BE-D85F-F339-4621-FB7CBF89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1" y="3429000"/>
            <a:ext cx="10401298" cy="164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Now it’s time to write some queries!</a:t>
            </a:r>
            <a:endParaRPr lang="en-US" kern="1200" baseline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308385" y="834999"/>
            <a:ext cx="5391150" cy="523384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>
                <a:latin typeface="Calibri"/>
                <a:ea typeface="Calibri"/>
                <a:cs typeface="Calibri"/>
              </a:rPr>
              <a:t>Here is some of the</a:t>
            </a:r>
            <a:r>
              <a:rPr lang="en-US" b="0" i="0" kern="1200" baseline="0">
                <a:latin typeface="Calibri"/>
                <a:ea typeface="Calibri"/>
                <a:cs typeface="Calibri"/>
              </a:rPr>
              <a:t> functionality</a:t>
            </a:r>
            <a:r>
              <a:rPr lang="en-US">
                <a:latin typeface="Calibri"/>
                <a:ea typeface="Calibri"/>
                <a:cs typeface="Calibri"/>
              </a:rPr>
              <a:t>  we have available</a:t>
            </a:r>
            <a:r>
              <a:rPr lang="en-US" b="0" i="0" kern="1200" baseline="0">
                <a:latin typeface="Calibri"/>
                <a:ea typeface="Calibri"/>
                <a:cs typeface="Calibri"/>
              </a:rPr>
              <a:t> to us</a:t>
            </a:r>
            <a:endParaRPr lang="en-US"/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Connect to the database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Run CL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Run SQL commands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Run SQL commands as a batch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Run procedures</a:t>
            </a:r>
          </a:p>
          <a:p>
            <a:pPr marL="342900" indent="-342900" defTabSz="60957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Explain a statement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Get server job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Get Mapepire version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Check liveliness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Set config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Get trace data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b="0" i="0" kern="1200" baseline="0" dirty="0">
                <a:latin typeface="Calibri"/>
                <a:ea typeface="Calibri"/>
                <a:cs typeface="Calibri"/>
              </a:rPr>
              <a:t>Close a connection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b="0" i="0" kern="1200" baseline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Connecting to the database</a:t>
            </a:r>
            <a:br>
              <a:rPr lang="en-US" sz="26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602673" y="1347993"/>
            <a:ext cx="60994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connect method of the </a:t>
            </a:r>
            <a:r>
              <a:rPr lang="en-US" sz="2800" dirty="0" err="1"/>
              <a:t>SQLJob</a:t>
            </a:r>
            <a:r>
              <a:rPr lang="en-US" sz="2800" dirty="0"/>
              <a:t>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152C4-1A89-0E88-D5F5-967BF3A7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1" b="-1"/>
          <a:stretch/>
        </p:blipFill>
        <p:spPr>
          <a:xfrm>
            <a:off x="1086661" y="2897580"/>
            <a:ext cx="10018677" cy="33813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Get the server certificate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602673" y="1347993"/>
            <a:ext cx="9767160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Use the </a:t>
            </a:r>
            <a:r>
              <a:rPr lang="en-US" sz="2800" dirty="0" err="1">
                <a:latin typeface="Calibri"/>
                <a:ea typeface="Calibri"/>
                <a:cs typeface="Calibri"/>
              </a:rPr>
              <a:t>getCertificate</a:t>
            </a:r>
            <a:r>
              <a:rPr lang="en-US" sz="2800" dirty="0">
                <a:latin typeface="Calibri"/>
                <a:ea typeface="Calibri"/>
                <a:cs typeface="Calibri"/>
              </a:rPr>
              <a:t> method to retrieve the TLS certificate from the db2 server. If the server is using a </a:t>
            </a:r>
            <a:r>
              <a:rPr lang="en-US" sz="2800" dirty="0" err="1">
                <a:latin typeface="Calibri"/>
                <a:ea typeface="Calibri"/>
                <a:cs typeface="Calibri"/>
              </a:rPr>
              <a:t>self signed</a:t>
            </a:r>
            <a:r>
              <a:rPr lang="en-US" sz="2800" dirty="0">
                <a:latin typeface="Calibri"/>
                <a:ea typeface="Calibri"/>
                <a:cs typeface="Calibri"/>
              </a:rPr>
              <a:t> certificate, you can add it to your connection credentials to specify you trust this certificate.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E168D2-3C44-AEA0-10EA-E26D2F87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57" y="4209706"/>
            <a:ext cx="11568055" cy="20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Executing a query</a:t>
            </a:r>
            <a:br>
              <a:rPr lang="en-US" sz="26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35" y="890984"/>
            <a:ext cx="5250873" cy="212140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the query method of </a:t>
            </a:r>
            <a:r>
              <a:rPr lang="en-US" sz="2000" dirty="0" err="1"/>
              <a:t>SQLJob</a:t>
            </a:r>
            <a:r>
              <a:rPr lang="en-US" sz="2000" dirty="0"/>
              <a:t> to construct a query</a:t>
            </a:r>
          </a:p>
          <a:p>
            <a:r>
              <a:rPr lang="en-US" sz="2000" dirty="0"/>
              <a:t>Then call the queries execute method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A71D-5C50-BF42-1614-BEE1D7AE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5" y="3316967"/>
            <a:ext cx="10729525" cy="24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Executing a procedure</a:t>
            </a:r>
            <a:br>
              <a:rPr lang="en-US" sz="26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35" y="890984"/>
            <a:ext cx="10268138" cy="71932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You can execute a procedure the same way that you would execute an SQL statement!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5D14C-0492-373D-3989-9ACF5FDE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46" y="1717040"/>
            <a:ext cx="6825509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Executing a CL command</a:t>
            </a:r>
            <a:br>
              <a:rPr lang="en-US" sz="26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5C6A1-0564-9434-41F0-891FC04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35" y="890984"/>
            <a:ext cx="10268138" cy="854468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CL method of the </a:t>
            </a:r>
            <a:r>
              <a:rPr lang="en-US" sz="2000" dirty="0" err="1"/>
              <a:t>SQLJob</a:t>
            </a:r>
            <a:r>
              <a:rPr lang="en-US" sz="2000" dirty="0"/>
              <a:t> class to execute CL commands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442DC79-505E-B693-143F-0FFFF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1" y="3428770"/>
            <a:ext cx="10995407" cy="27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Executing a prepared statement</a:t>
            </a:r>
            <a:br>
              <a:rPr lang="en-US" sz="26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5250873" cy="212140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 the query method of </a:t>
            </a:r>
            <a:r>
              <a:rPr lang="en-US" sz="2000" dirty="0" err="1"/>
              <a:t>SQLJob</a:t>
            </a:r>
            <a:r>
              <a:rPr lang="en-US" sz="2000" dirty="0"/>
              <a:t> to construct a query</a:t>
            </a:r>
          </a:p>
          <a:p>
            <a:r>
              <a:rPr lang="en-US" sz="2000" dirty="0"/>
              <a:t>Add the parameters for the prepared query</a:t>
            </a:r>
          </a:p>
          <a:p>
            <a:r>
              <a:rPr lang="en-US" sz="2000" dirty="0"/>
              <a:t>Then call the queries execute method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FDB7-1D00-D7CB-24D7-188C363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80" y="2673688"/>
            <a:ext cx="8232239" cy="38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Explain an SQL statement</a:t>
            </a:r>
            <a:br>
              <a:rPr lang="en-US" sz="26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212140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explain method of </a:t>
            </a:r>
            <a:r>
              <a:rPr lang="en-US" sz="2000" dirty="0" err="1"/>
              <a:t>SQLJob</a:t>
            </a:r>
            <a:r>
              <a:rPr lang="en-US" sz="2000" dirty="0"/>
              <a:t> to explain an </a:t>
            </a:r>
            <a:r>
              <a:rPr lang="en-US" sz="2000" dirty="0" err="1"/>
              <a:t>sql</a:t>
            </a:r>
            <a:r>
              <a:rPr lang="en-US" sz="2000" dirty="0"/>
              <a:t> statement and return the result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095E-A31D-2A86-1B55-E5586A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3" y="3430549"/>
            <a:ext cx="11413933" cy="2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Get Mapepire server version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getVersion</a:t>
            </a:r>
            <a:r>
              <a:rPr lang="en-US" sz="2000" dirty="0"/>
              <a:t> method of </a:t>
            </a:r>
            <a:r>
              <a:rPr lang="en-US" sz="2000" dirty="0" err="1"/>
              <a:t>SQLJob</a:t>
            </a:r>
            <a:r>
              <a:rPr lang="en-US" sz="2000" dirty="0"/>
              <a:t> to retrieve the Mapepire server version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92D98-41A5-DF8B-CFC2-A9A11D0C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6" y="2905699"/>
            <a:ext cx="11281845" cy="26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Retrieve the count of pending transactions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getPendingTransactions</a:t>
            </a:r>
            <a:r>
              <a:rPr lang="en-US" sz="2000" dirty="0"/>
              <a:t> method of </a:t>
            </a:r>
            <a:r>
              <a:rPr lang="en-US" sz="2000" dirty="0" err="1"/>
              <a:t>SQLJob</a:t>
            </a:r>
            <a:r>
              <a:rPr lang="en-US" sz="2000" dirty="0"/>
              <a:t> to retrieve the count of pending transactions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3EE8-F308-D441-4D86-DA26EDB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7" y="3427852"/>
            <a:ext cx="10717346" cy="19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Retrieve the number of ongoing requests for a job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getRunningCount</a:t>
            </a:r>
            <a:r>
              <a:rPr lang="en-US" sz="2000" dirty="0"/>
              <a:t> method of </a:t>
            </a:r>
            <a:r>
              <a:rPr lang="en-US" sz="2000" dirty="0" err="1"/>
              <a:t>SQLJob</a:t>
            </a:r>
            <a:r>
              <a:rPr lang="en-US" sz="2000" dirty="0"/>
              <a:t> to retrieve the number of ongoing requests for the job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F359-1CE7-6B6A-4A92-A40DF6A3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1" y="3208720"/>
            <a:ext cx="11659517" cy="1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6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Retrieve the status for the job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getStatus</a:t>
            </a:r>
            <a:r>
              <a:rPr lang="en-US" sz="2000" dirty="0"/>
              <a:t> method of </a:t>
            </a:r>
            <a:r>
              <a:rPr lang="en-US" sz="2000" dirty="0" err="1"/>
              <a:t>SQLJob</a:t>
            </a:r>
            <a:r>
              <a:rPr lang="en-US" sz="2000" dirty="0"/>
              <a:t> to retrieve the status of the job</a:t>
            </a:r>
            <a:endParaRPr lang="en-US" dirty="0"/>
          </a:p>
          <a:p>
            <a:r>
              <a:rPr lang="en-US" sz="2000" dirty="0"/>
              <a:t>Can be any of </a:t>
            </a:r>
            <a:r>
              <a:rPr lang="en-US" sz="2000" dirty="0" err="1"/>
              <a:t>notStarted</a:t>
            </a:r>
            <a:r>
              <a:rPr lang="en-US" sz="2000" dirty="0"/>
              <a:t>, connecting, ready, busy, ended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3DB3-138D-C852-26E0-0AD7C019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78" y="3149217"/>
            <a:ext cx="11774620" cy="19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Retrieve the trace file path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getTraceFilePath</a:t>
            </a:r>
            <a:r>
              <a:rPr lang="en-US" sz="2000" dirty="0"/>
              <a:t> method of </a:t>
            </a:r>
            <a:r>
              <a:rPr lang="en-US" sz="2000" dirty="0" err="1"/>
              <a:t>SQLJob</a:t>
            </a:r>
            <a:r>
              <a:rPr lang="en-US" sz="2000" dirty="0"/>
              <a:t> to retrieve the file path of the trace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677A0-3249-3F9B-E437-2185E8A5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89" y="3755146"/>
            <a:ext cx="10598798" cy="17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Get the server trace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getTraceData</a:t>
            </a:r>
            <a:r>
              <a:rPr lang="en-US" sz="2000" dirty="0"/>
              <a:t> method of </a:t>
            </a:r>
            <a:r>
              <a:rPr lang="en-US" sz="2000" dirty="0" err="1"/>
              <a:t>SQLJob</a:t>
            </a:r>
            <a:r>
              <a:rPr lang="en-US" sz="2000" dirty="0"/>
              <a:t> to retrieve the trace data from the backend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7E4-8A73-465B-8FD2-C5DDBC61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9" y="3428541"/>
            <a:ext cx="10065629" cy="17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0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Get the </a:t>
            </a:r>
            <a:r>
              <a:rPr lang="en-US" sz="2600" dirty="0" err="1"/>
              <a:t>SQLJob</a:t>
            </a:r>
            <a:r>
              <a:rPr lang="en-US" sz="2600" dirty="0"/>
              <a:t> that is running the query</a:t>
            </a:r>
            <a:endParaRPr lang="en-US" sz="2600" dirty="0" err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getHostJob</a:t>
            </a:r>
            <a:r>
              <a:rPr lang="en-US" sz="2000" dirty="0"/>
              <a:t> method of Query class to return the </a:t>
            </a:r>
            <a:r>
              <a:rPr lang="en-US" sz="2000" dirty="0" err="1"/>
              <a:t>SQLJob</a:t>
            </a:r>
            <a:r>
              <a:rPr lang="en-US" sz="2000" dirty="0"/>
              <a:t> that is running the query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DAA1F-576B-2213-30E2-FC38A41D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0" y="2635785"/>
            <a:ext cx="11470969" cy="23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1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dirty="0"/>
              <a:t>Get the state of the query</a:t>
            </a:r>
            <a:endParaRPr lang="en-US" sz="2600" dirty="0" err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C663A-B37D-F6A1-81A6-79FFB705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830210"/>
            <a:ext cx="11681969" cy="76725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dirty="0" err="1"/>
              <a:t>getState</a:t>
            </a:r>
            <a:r>
              <a:rPr lang="en-US" sz="2000" dirty="0"/>
              <a:t> method of Query class to return the state of the query</a:t>
            </a:r>
          </a:p>
          <a:p>
            <a:r>
              <a:rPr lang="en-US" sz="2000" dirty="0"/>
              <a:t>Can be one of "NOT_YET_RUN", "RUN_MORE_DATA_AVAILABLE", "RUN_DONE", "ERROR"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0A91-BE6C-7D2D-0091-B1EA7E3A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5" y="3096371"/>
            <a:ext cx="11371127" cy="21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dirty="0"/>
              <a:t>Executing a batch of statements</a:t>
            </a:r>
            <a:br>
              <a:rPr lang="en-US" sz="28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713AF-C9DB-761B-0319-A30EC8F9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18" y="782572"/>
            <a:ext cx="5435930" cy="19984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Use the query method of </a:t>
            </a:r>
            <a:r>
              <a:rPr lang="en-US" sz="2000" dirty="0" err="1"/>
              <a:t>SQLJob</a:t>
            </a:r>
            <a:r>
              <a:rPr lang="en-US" sz="2000" dirty="0"/>
              <a:t> to construct a prepared statement</a:t>
            </a:r>
          </a:p>
          <a:p>
            <a:r>
              <a:rPr lang="en-US" sz="2000" dirty="0"/>
              <a:t>Use a 2d array of parameters to ensure the query is constructed as a batch operation</a:t>
            </a:r>
          </a:p>
          <a:p>
            <a:r>
              <a:rPr lang="en-US" sz="2000" dirty="0"/>
              <a:t>Then call the queries execute method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4448-3BC1-EDDE-D30F-A589F68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18" y="2977174"/>
            <a:ext cx="10554360" cy="34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900" dirty="0"/>
              <a:t>Executing statements using a pool</a:t>
            </a:r>
            <a:br>
              <a:rPr lang="en-US" sz="2800" dirty="0"/>
            </a:br>
            <a:endParaRPr lang="en-US" sz="2600" kern="1200" baseline="0" dirty="0">
              <a:latin typeface="Arial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D4C27-3368-99B8-FB99-DA799AE6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24" y="3035771"/>
            <a:ext cx="8118551" cy="34909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FE606-D00E-96AE-40F1-0E58E0F1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5" y="725032"/>
            <a:ext cx="5435930" cy="20386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Initialize a new pool object</a:t>
            </a:r>
          </a:p>
          <a:p>
            <a:r>
              <a:rPr lang="en-US" sz="2000" dirty="0"/>
              <a:t>Call the pool’s execute method to run a query using any free job</a:t>
            </a:r>
          </a:p>
          <a:p>
            <a:r>
              <a:rPr lang="en-US" sz="2000" dirty="0"/>
              <a:t>Call the pool’s end method to destroy the pool and cleanup resources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600" dirty="0"/>
              <a:t>Set the backend log level</a:t>
            </a:r>
            <a:endParaRPr lang="en-US" sz="2600" kern="1200" baseline="0" dirty="0">
              <a:latin typeface="Arial"/>
              <a:cs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A2DE05-A47A-6F33-9E0B-DB7786AA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9" y="3427852"/>
            <a:ext cx="10971423" cy="1530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D8B81-90CF-9610-2F11-CECC80A679E8}"/>
              </a:ext>
            </a:extLst>
          </p:cNvPr>
          <p:cNvSpPr txBox="1"/>
          <p:nvPr/>
        </p:nvSpPr>
        <p:spPr>
          <a:xfrm>
            <a:off x="614191" y="969484"/>
            <a:ext cx="79899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Use the </a:t>
            </a:r>
            <a:r>
              <a:rPr lang="en-US" dirty="0" err="1">
                <a:latin typeface="Calibri"/>
                <a:ea typeface="Calibri"/>
                <a:cs typeface="Calibri"/>
              </a:rPr>
              <a:t>setTraceConfig</a:t>
            </a:r>
            <a:r>
              <a:rPr lang="en-US" dirty="0">
                <a:latin typeface="Calibri"/>
                <a:ea typeface="Calibri"/>
                <a:cs typeface="Calibri"/>
              </a:rPr>
              <a:t> method of the </a:t>
            </a:r>
            <a:r>
              <a:rPr lang="en-US" dirty="0" err="1">
                <a:latin typeface="Calibri"/>
                <a:ea typeface="Calibri"/>
                <a:cs typeface="Calibri"/>
              </a:rPr>
              <a:t>SQLJob</a:t>
            </a:r>
            <a:r>
              <a:rPr lang="en-US" dirty="0">
                <a:latin typeface="Calibri"/>
                <a:ea typeface="Calibri"/>
                <a:cs typeface="Calibri"/>
              </a:rPr>
              <a:t> class to set the trace level and destination for the Mapepire server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In this case we are sending the trace data to a file, and we are using the most verbose level of logging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16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Future Enhancements!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More client SDKs: C#, PHP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Mapepire JDBC client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TLS enhancements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Logging and serviceability improvements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638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936596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2" y="221657"/>
            <a:ext cx="10210800" cy="4424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For More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/>
            <a:fld id="{C86DB6BA-D2A3-0548-99DE-7EA3F6D8C650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defTabSz="914377"/>
              <a:t>54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Group 7"/>
          <p:cNvGraphicFramePr>
            <a:graphicFrameLocks noGrp="1"/>
          </p:cNvGraphicFramePr>
          <p:nvPr/>
        </p:nvGraphicFramePr>
        <p:xfrm>
          <a:off x="386178" y="809977"/>
          <a:ext cx="11241666" cy="5659344"/>
        </p:xfrm>
        <a:graphic>
          <a:graphicData uri="http://schemas.openxmlformats.org/drawingml/2006/table">
            <a:tbl>
              <a:tblPr/>
              <a:tblGrid>
                <a:gridCol w="733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23">
                <a:tc>
                  <a:txBody>
                    <a:bodyPr/>
                    <a:lstStyle/>
                    <a:p>
                      <a:pPr marL="176213" marR="0" lvl="0" indent="-1762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Links You Need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Twitter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#Hashtags</a:t>
                      </a: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E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821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i Home Page: 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2"/>
                        </a:rPr>
                        <a:t>https://www.ibm.com/it-infrastructure/power/os/ibm-i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(find link to Forrester Study and updated IBM 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Strategy Whitepaper)</a:t>
                      </a: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Strategy Whitepaper: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3"/>
                        </a:rPr>
                        <a:t>https://www.ibm.com/it-infrastructure/us-en/resources/power/i-strategy-roadmap/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 Client Success:   </a:t>
                      </a:r>
                      <a:r>
                        <a:rPr lang="en-US" sz="1500" u="sng" dirty="0">
                          <a:latin typeface="+mj-lt"/>
                          <a:hlinkClick r:id="rId4"/>
                        </a:rPr>
                        <a:t>https://www.ibm.com/it-infrastructure/us-en/resources/power/ibm-i-customer-stories/</a:t>
                      </a:r>
                      <a:endParaRPr lang="en-US" sz="1500" u="sng" dirty="0">
                        <a:latin typeface="+mj-lt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Support Life Cycle: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5"/>
                        </a:rPr>
                        <a:t>https://www.ibm.com/support/lifecycle/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License Topics:   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6"/>
                        </a:rPr>
                        <a:t>https://www-01.ibm.com/support/docview.wss?uid=nas8N1022087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Fortra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IBM i Marketplace Survey 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https://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www.fortra.com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/resources/guides/</a:t>
                      </a:r>
                      <a:r>
                        <a:rPr lang="en-US" sz="1500" dirty="0" err="1">
                          <a:latin typeface="+mj-lt"/>
                          <a:hlinkClick r:id="rId7"/>
                        </a:rPr>
                        <a:t>ibm</a:t>
                      </a:r>
                      <a:r>
                        <a:rPr lang="en-US" sz="1500" dirty="0">
                          <a:latin typeface="+mj-lt"/>
                          <a:hlinkClick r:id="rId7"/>
                        </a:rPr>
                        <a:t>-i-marketplace-survey-results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1927" marR="121927" marT="45691" marB="4569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8"/>
                        </a:rPr>
                        <a:t>@IBMSystems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9"/>
                        </a:rPr>
                        <a:t>COMMONug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0"/>
                        </a:rPr>
                        <a:t>IBMChampions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1"/>
                        </a:rPr>
                        <a:t>IBMSystemsISVs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2"/>
                        </a:rPr>
                        <a:t>@IBMiMag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3"/>
                        </a:rPr>
                        <a:t>@ITJungleNews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4"/>
                        </a:rPr>
                        <a:t>@SAPonIBMi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@</a:t>
                      </a:r>
                      <a:r>
                        <a:rPr kumimoji="0" lang="en-US" sz="15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  <a:hlinkClick r:id="rId15"/>
                        </a:rPr>
                        <a:t>SiDforIBMi</a:t>
                      </a:r>
                      <a:endParaRPr kumimoji="0" lang="en-US" sz="1500" b="0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PowerSystems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IBMi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#IBMAIX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#POWER9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LinuxonPower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OpenPOWER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HANAonPower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ITinfrastructure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OpenSource</a:t>
                      </a:r>
                      <a:b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</a:b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HybridCloud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#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PGothic" charset="0"/>
                          <a:cs typeface="Arial" charset="0"/>
                        </a:rPr>
                        <a:t>BigData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PGothic" charset="0"/>
                        <a:cs typeface="Arial" charset="0"/>
                      </a:endParaRPr>
                    </a:p>
                  </a:txBody>
                  <a:tcPr marL="121927" marR="121927"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85" name="Picture 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700" y="1851948"/>
            <a:ext cx="540144" cy="49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02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/>
              <a:t>Forget ODBC! Here’s a New Db2 Connector - Jonathan Zak and Sanjula Ganepola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8203A-3A8D-6272-782B-194EB2C6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C294-C14E-DC23-363B-8C905816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0F0E1-D251-B922-0B09-E2C123D25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DEPTNO FROM SAMPLE.DEPARTMENT WHERE DEPTNO = 'A00'"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566476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3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4710</TotalTime>
  <Words>2369</Words>
  <Application>Microsoft Office PowerPoint</Application>
  <PresentationFormat>Widescreen</PresentationFormat>
  <Paragraphs>424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.AppleSystemUIFont</vt:lpstr>
      <vt:lpstr>Aptos</vt:lpstr>
      <vt:lpstr>Arial</vt:lpstr>
      <vt:lpstr>Calibri</vt:lpstr>
      <vt:lpstr>Century Gothic</vt:lpstr>
      <vt:lpstr>Consolas</vt:lpstr>
      <vt:lpstr>IBM Plex Sans</vt:lpstr>
      <vt:lpstr>ui-monospace</vt:lpstr>
      <vt:lpstr>Wingdings</vt:lpstr>
      <vt:lpstr>2021 Layouts</vt:lpstr>
      <vt:lpstr>1_Retrospect</vt:lpstr>
      <vt:lpstr>Retrospect</vt:lpstr>
      <vt:lpstr>Forget ODBC! Here’s a New 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 with Mapepire?</vt:lpstr>
      <vt:lpstr>Launch the Mapepire server</vt:lpstr>
      <vt:lpstr>Now it’s time to write some queries!</vt:lpstr>
      <vt:lpstr>Connecting to the database </vt:lpstr>
      <vt:lpstr>Get the server certificate</vt:lpstr>
      <vt:lpstr>Executing a query </vt:lpstr>
      <vt:lpstr>Executing a procedure </vt:lpstr>
      <vt:lpstr>Executing a CL command </vt:lpstr>
      <vt:lpstr>Executing a prepared statement </vt:lpstr>
      <vt:lpstr>Explain an SQL statement </vt:lpstr>
      <vt:lpstr>Get Mapepire server version</vt:lpstr>
      <vt:lpstr>Retrieve the count of pending transactions</vt:lpstr>
      <vt:lpstr>Retrieve the number of ongoing requests for a job</vt:lpstr>
      <vt:lpstr>Retrieve the status for the job </vt:lpstr>
      <vt:lpstr>Retrieve the trace file path </vt:lpstr>
      <vt:lpstr>Get the server trace data</vt:lpstr>
      <vt:lpstr>Get the SQLJob that is running the query</vt:lpstr>
      <vt:lpstr>Get the state of the query</vt:lpstr>
      <vt:lpstr>Executing a batch of statements </vt:lpstr>
      <vt:lpstr>Executing statements using a pool </vt:lpstr>
      <vt:lpstr>Set the backend log level</vt:lpstr>
      <vt:lpstr>PowerPoint Presentation</vt:lpstr>
      <vt:lpstr>PowerPoint Presentation</vt:lpstr>
      <vt:lpstr>PowerPoint Presentation</vt:lpstr>
      <vt:lpstr>PowerPoint Presentation</vt:lpstr>
      <vt:lpstr>Demo</vt:lpstr>
      <vt:lpstr>Any Questions?</vt:lpstr>
      <vt:lpstr>Important Links</vt:lpstr>
      <vt:lpstr>For More Information</vt:lpstr>
      <vt:lpstr>Forget ODBC! Here’s a New Db2 Connector - Jonathan Zak and Sanjula Ganepola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598</cp:revision>
  <dcterms:created xsi:type="dcterms:W3CDTF">2021-01-11T03:24:53Z</dcterms:created>
  <dcterms:modified xsi:type="dcterms:W3CDTF">2024-11-01T18:38:46Z</dcterms:modified>
</cp:coreProperties>
</file>